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8"/>
  </p:handoutMasterIdLst>
  <p:sldIdLst>
    <p:sldId id="354" r:id="rId2"/>
    <p:sldId id="343" r:id="rId3"/>
    <p:sldId id="355" r:id="rId4"/>
    <p:sldId id="356" r:id="rId5"/>
    <p:sldId id="357" r:id="rId6"/>
    <p:sldId id="358" r:id="rId7"/>
  </p:sldIdLst>
  <p:sldSz cx="9144000" cy="6858000" type="screen4x3"/>
  <p:notesSz cx="6813550" cy="994568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5F5F5F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389" autoAdjust="0"/>
    <p:restoredTop sz="90929"/>
  </p:normalViewPr>
  <p:slideViewPr>
    <p:cSldViewPr>
      <p:cViewPr varScale="1">
        <p:scale>
          <a:sx n="75" d="100"/>
          <a:sy n="75" d="100"/>
        </p:scale>
        <p:origin x="-4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3133"/>
        <p:guide pos="21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7213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0FC4EBE-F4A2-47D5-945D-9CC43C1716C3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8806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8806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8806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8807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8807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8807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8807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8807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8807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880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880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8807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CAEE29F-A3ED-413B-A332-F838AA91361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7D98D-EAC6-4793-9145-205B737EE86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8E25E-9489-46F1-8758-14D4DD258BC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F4744-44D1-4361-B326-FD5B027C413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2CFF7-00F5-4410-8270-1215D2E64AC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07276-6CE7-419B-ABBC-D34E0ED08CF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DAD17-3406-4C83-8508-43CA9AF6849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C682B-0186-421B-843F-4DE2825CF17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E6C0A-E248-464F-9442-5B1A9D46BD5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92014-CC37-4140-A514-0DE3E2F543F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3605D-0CD4-48ED-9FD4-9FAB8ECEA6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8704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B8FD30-87C4-4932-B723-09869919BD9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Types of online communities</a:t>
            </a:r>
            <a:endParaRPr lang="en-AU" sz="4000" dirty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000240"/>
            <a:ext cx="7500990" cy="485776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n-AU" dirty="0"/>
          </a:p>
          <a:p>
            <a:pPr marL="514350" indent="-514350">
              <a:buFont typeface="+mj-lt"/>
              <a:buAutoNum type="arabicPeriod"/>
            </a:pPr>
            <a:r>
              <a:rPr lang="en-A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networks and communities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Professional or work-based </a:t>
            </a:r>
            <a:r>
              <a:rPr lang="en-A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communities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Project and interest based </a:t>
            </a:r>
            <a:r>
              <a:rPr lang="en-A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communities</a:t>
            </a:r>
          </a:p>
          <a:p>
            <a:pPr marL="514350" indent="-514350">
              <a:buNone/>
            </a:pPr>
            <a:r>
              <a:rPr lang="en-AU" dirty="0" smtClean="0"/>
              <a:t>Online community: online space</a:t>
            </a:r>
          </a:p>
          <a:p>
            <a:pPr marL="514350" indent="-514350">
              <a:buNone/>
            </a:pPr>
            <a:r>
              <a:rPr lang="en-AU" dirty="0" smtClean="0"/>
              <a:t> </a:t>
            </a:r>
            <a:r>
              <a:rPr lang="en-AU" sz="2800" dirty="0" smtClean="0"/>
              <a:t>where groups of people share words &amp; </a:t>
            </a:r>
          </a:p>
          <a:p>
            <a:pPr marL="514350" indent="-514350">
              <a:buNone/>
            </a:pPr>
            <a:r>
              <a:rPr lang="en-AU" sz="2800" dirty="0"/>
              <a:t>i</a:t>
            </a:r>
            <a:r>
              <a:rPr lang="en-AU" sz="2800" dirty="0" smtClean="0"/>
              <a:t>deas using web-based technology</a:t>
            </a:r>
            <a:endParaRPr lang="en-A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en-AU" dirty="0"/>
          </a:p>
          <a:p>
            <a:pPr algn="ctr">
              <a:buFont typeface="Wingdings" pitchFamily="2" charset="2"/>
              <a:buNone/>
            </a:pPr>
            <a:endParaRPr lang="en-AU" dirty="0"/>
          </a:p>
        </p:txBody>
      </p:sp>
      <p:pic>
        <p:nvPicPr>
          <p:cNvPr id="7" name="Picture 6" descr="avit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3286124"/>
            <a:ext cx="2085981" cy="19404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72330" y="5429264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err="1" smtClean="0"/>
              <a:t>Avitar</a:t>
            </a:r>
            <a:endParaRPr lang="en-A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1214414" y="214290"/>
            <a:ext cx="7620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000" b="1" dirty="0"/>
              <a:t>Social networks and communities</a:t>
            </a:r>
            <a:endParaRPr lang="en-AU" sz="4000" dirty="0"/>
          </a:p>
          <a:p>
            <a:pPr>
              <a:spcBef>
                <a:spcPct val="50000"/>
              </a:spcBef>
            </a:pPr>
            <a:endParaRPr lang="en-AU" sz="4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143116"/>
            <a:ext cx="86439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A </a:t>
            </a:r>
            <a:r>
              <a:rPr lang="en-AU" dirty="0"/>
              <a:t> social networking </a:t>
            </a:r>
            <a:r>
              <a:rPr lang="en-AU" dirty="0" smtClean="0"/>
              <a:t>site encourages members to share interests, stories, thoughts, photos &amp; videos with other members of the community.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Users are able to post personal information, photos, videos, etc.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Primary objective is socialising.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Most content generated doesn’t add to knowledge bank of internet.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No real governance over what they post into these communities.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1428728" y="214290"/>
            <a:ext cx="740568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800" dirty="0"/>
              <a:t>Personal Profile Sites</a:t>
            </a:r>
          </a:p>
          <a:p>
            <a:pPr>
              <a:spcBef>
                <a:spcPct val="50000"/>
              </a:spcBef>
            </a:pPr>
            <a:endParaRPr lang="en-AU" sz="4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928802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dirty="0"/>
              <a:t>personal profile </a:t>
            </a:r>
            <a:r>
              <a:rPr lang="en-AU" dirty="0" smtClean="0"/>
              <a:t>sites allow users to create: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Profile page which includes the wall, information, photos &amp; videos. </a:t>
            </a:r>
            <a:r>
              <a:rPr lang="en-AU" dirty="0" err="1" smtClean="0"/>
              <a:t>Egs</a:t>
            </a:r>
            <a:r>
              <a:rPr lang="en-AU" dirty="0" smtClean="0"/>
              <a:t>. Of are </a:t>
            </a:r>
            <a:r>
              <a:rPr lang="en-AU" dirty="0" err="1"/>
              <a:t>F</a:t>
            </a:r>
            <a:r>
              <a:rPr lang="en-AU" dirty="0" err="1" smtClean="0"/>
              <a:t>acebook</a:t>
            </a:r>
            <a:r>
              <a:rPr lang="en-AU" dirty="0" smtClean="0"/>
              <a:t>, </a:t>
            </a:r>
            <a:r>
              <a:rPr lang="en-AU" dirty="0"/>
              <a:t>G</a:t>
            </a:r>
            <a:r>
              <a:rPr lang="en-AU" dirty="0" smtClean="0"/>
              <a:t>oogle wave, </a:t>
            </a:r>
            <a:r>
              <a:rPr lang="en-AU" dirty="0" err="1"/>
              <a:t>M</a:t>
            </a:r>
            <a:r>
              <a:rPr lang="en-AU" dirty="0" err="1" smtClean="0"/>
              <a:t>yspace</a:t>
            </a:r>
            <a:endParaRPr lang="en-AU" dirty="0"/>
          </a:p>
        </p:txBody>
      </p:sp>
      <p:pic>
        <p:nvPicPr>
          <p:cNvPr id="7" name="Picture 6" descr="googlewa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714752"/>
            <a:ext cx="3410070" cy="2227912"/>
          </a:xfrm>
          <a:prstGeom prst="rect">
            <a:avLst/>
          </a:prstGeom>
        </p:spPr>
      </p:pic>
      <p:pic>
        <p:nvPicPr>
          <p:cNvPr id="9" name="Picture 8" descr="googlewave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4214818"/>
            <a:ext cx="1057275" cy="1057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1428728" y="214290"/>
            <a:ext cx="740568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800" dirty="0"/>
              <a:t>social networking </a:t>
            </a:r>
            <a:r>
              <a:rPr lang="en-AU" sz="4800" dirty="0" smtClean="0"/>
              <a:t>tools:</a:t>
            </a:r>
            <a:endParaRPr lang="en-AU" sz="4800" dirty="0"/>
          </a:p>
          <a:p>
            <a:pPr>
              <a:spcBef>
                <a:spcPct val="50000"/>
              </a:spcBef>
            </a:pPr>
            <a:endParaRPr lang="en-AU" sz="4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928802"/>
            <a:ext cx="864399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sz="2800" dirty="0" err="1" smtClean="0"/>
              <a:t>Facebook</a:t>
            </a:r>
            <a:endParaRPr lang="en-AU" sz="2800" dirty="0" smtClean="0"/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 is a </a:t>
            </a:r>
            <a:r>
              <a:rPr lang="en-AU" dirty="0"/>
              <a:t>social networking tool </a:t>
            </a:r>
            <a:r>
              <a:rPr lang="en-AU" dirty="0" smtClean="0"/>
              <a:t>that allows users to broadcast their status, collaborate on events and knowledge share links to websites of interest.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/>
              <a:t>twitter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A micro-blogging tool that allows users to document what they are doing in 140 characters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Strengths, </a:t>
            </a:r>
            <a:r>
              <a:rPr lang="en-AU" dirty="0" err="1" smtClean="0"/>
              <a:t>eg</a:t>
            </a:r>
            <a:r>
              <a:rPr lang="en-AU" dirty="0" smtClean="0"/>
              <a:t>. natural disasters, users can get information out quickly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Weaknesses, no moderation &amp; environment is </a:t>
            </a:r>
            <a:r>
              <a:rPr lang="en-AU" dirty="0" smtClean="0"/>
              <a:t>social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Social networking sites lead to blurring of social &amp; professional lives </a:t>
            </a:r>
            <a:endParaRPr lang="en-AU" dirty="0" smtClean="0"/>
          </a:p>
          <a:p>
            <a:pPr lvl="1">
              <a:buFont typeface="Arial" pitchFamily="34" charset="0"/>
              <a:buChar char="•"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1428728" y="214290"/>
            <a:ext cx="740568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600" b="1" dirty="0" smtClean="0"/>
              <a:t>Professional or work-based communities</a:t>
            </a:r>
          </a:p>
          <a:p>
            <a:pPr>
              <a:spcBef>
                <a:spcPct val="50000"/>
              </a:spcBef>
            </a:pPr>
            <a:endParaRPr lang="en-AU" sz="4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928802"/>
            <a:ext cx="864399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AU" dirty="0" smtClean="0"/>
          </a:p>
          <a:p>
            <a:pPr lvl="1">
              <a:buFont typeface="Arial" pitchFamily="34" charset="0"/>
              <a:buChar char="•"/>
            </a:pPr>
            <a:r>
              <a:rPr lang="en-AU" dirty="0" err="1" smtClean="0"/>
              <a:t>Eg</a:t>
            </a:r>
            <a:r>
              <a:rPr lang="en-AU" dirty="0" smtClean="0"/>
              <a:t>, websites, discussion areas, mailing lists</a:t>
            </a:r>
          </a:p>
          <a:p>
            <a:pPr lvl="2">
              <a:buFont typeface="Arial" pitchFamily="34" charset="0"/>
              <a:buChar char="•"/>
            </a:pPr>
            <a:r>
              <a:rPr lang="en-AU" dirty="0" smtClean="0"/>
              <a:t>Clear purpose </a:t>
            </a:r>
          </a:p>
          <a:p>
            <a:pPr lvl="2">
              <a:buFont typeface="Arial" pitchFamily="34" charset="0"/>
              <a:buChar char="•"/>
            </a:pPr>
            <a:r>
              <a:rPr lang="en-AU" dirty="0" smtClean="0"/>
              <a:t>Established to facilitate learning &amp; discussion kept to on topic</a:t>
            </a:r>
          </a:p>
          <a:p>
            <a:pPr lvl="2">
              <a:buFont typeface="Arial" pitchFamily="34" charset="0"/>
              <a:buChar char="•"/>
            </a:pPr>
            <a:r>
              <a:rPr lang="en-AU" dirty="0" smtClean="0"/>
              <a:t>Membership is often closed &amp; requiring verification to access</a:t>
            </a:r>
          </a:p>
          <a:p>
            <a:pPr lvl="2">
              <a:buFont typeface="Arial" pitchFamily="34" charset="0"/>
              <a:buChar char="•"/>
            </a:pPr>
            <a:r>
              <a:rPr lang="en-AU" dirty="0" smtClean="0"/>
              <a:t>Usernames reflect real names and don’t hide behind avatars</a:t>
            </a:r>
          </a:p>
          <a:p>
            <a:pPr lvl="2">
              <a:buFont typeface="Arial" pitchFamily="34" charset="0"/>
              <a:buChar char="•"/>
            </a:pPr>
            <a:r>
              <a:rPr lang="en-AU" dirty="0" smtClean="0"/>
              <a:t>Rely on quality content and regular participation from members to drive the community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1428728" y="214290"/>
            <a:ext cx="740568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800" b="1" dirty="0" smtClean="0"/>
              <a:t>Project and interest based communities</a:t>
            </a:r>
            <a:endParaRPr lang="en-AU" sz="4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1143000" y="1890713"/>
            <a:ext cx="7162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0" y="-9367838"/>
            <a:ext cx="91440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>
            <a:spAutoFit/>
          </a:bodyPr>
          <a:lstStyle/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n-AU" sz="12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endParaRPr lang="en-AU" sz="1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n-AU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928802"/>
            <a:ext cx="86439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Created by enthusiastic individuals and often managed by volunteers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Open to the public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Have free m/ship</a:t>
            </a:r>
          </a:p>
          <a:p>
            <a:pPr lvl="1">
              <a:buFont typeface="Arial" pitchFamily="34" charset="0"/>
              <a:buChar char="•"/>
            </a:pPr>
            <a:r>
              <a:rPr lang="en-AU" dirty="0" smtClean="0"/>
              <a:t>Encourage the exchange of ideas through tutorials, </a:t>
            </a:r>
            <a:r>
              <a:rPr lang="en-AU" dirty="0" smtClean="0"/>
              <a:t>a</a:t>
            </a:r>
            <a:r>
              <a:rPr lang="en-AU" dirty="0" smtClean="0"/>
              <a:t>dvice, etc.</a:t>
            </a:r>
          </a:p>
          <a:p>
            <a:pPr lvl="1">
              <a:buFont typeface="Arial" pitchFamily="34" charset="0"/>
              <a:buChar char="•"/>
            </a:pPr>
            <a:r>
              <a:rPr lang="en-AU" dirty="0" err="1" smtClean="0"/>
              <a:t>Egs</a:t>
            </a:r>
            <a:r>
              <a:rPr lang="en-AU" dirty="0" smtClean="0"/>
              <a:t>. clubs, </a:t>
            </a:r>
            <a:r>
              <a:rPr lang="en-AU" dirty="0" err="1" smtClean="0"/>
              <a:t>eg</a:t>
            </a:r>
            <a:r>
              <a:rPr lang="en-AU" dirty="0" smtClean="0"/>
              <a:t>. Morris Minor Car Club; project-based communities, </a:t>
            </a:r>
            <a:r>
              <a:rPr lang="en-AU" smtClean="0"/>
              <a:t>Handmade </a:t>
            </a:r>
            <a:r>
              <a:rPr lang="en-AU" smtClean="0"/>
              <a:t>H</a:t>
            </a:r>
            <a:r>
              <a:rPr lang="en-AU" smtClean="0"/>
              <a:t>elp </a:t>
            </a:r>
            <a:r>
              <a:rPr lang="en-AU" dirty="0" smtClean="0"/>
              <a:t>blog</a:t>
            </a:r>
          </a:p>
          <a:p>
            <a:pPr>
              <a:buFont typeface="Arial" pitchFamily="34" charset="0"/>
              <a:buChar char="•"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Files\Office2000\Templates\Presentation Designs\Blends.pot</Template>
  <TotalTime>4315</TotalTime>
  <Words>323</Words>
  <Application>Microsoft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Blends</vt:lpstr>
      <vt:lpstr>Types of online communities</vt:lpstr>
      <vt:lpstr>Slide 2</vt:lpstr>
      <vt:lpstr>Slide 3</vt:lpstr>
      <vt:lpstr>Slide 4</vt:lpstr>
      <vt:lpstr>Slide 5</vt:lpstr>
      <vt:lpstr>Slide 6</vt:lpstr>
    </vt:vector>
  </TitlesOfParts>
  <Company>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</dc:creator>
  <cp:lastModifiedBy>01421606</cp:lastModifiedBy>
  <cp:revision>58</cp:revision>
  <cp:lastPrinted>1601-01-01T00:00:00Z</cp:lastPrinted>
  <dcterms:created xsi:type="dcterms:W3CDTF">2003-02-17T02:13:48Z</dcterms:created>
  <dcterms:modified xsi:type="dcterms:W3CDTF">2011-01-11T00:09:36Z</dcterms:modified>
</cp:coreProperties>
</file>